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0"/>
  </p:notesMasterIdLst>
  <p:sldIdLst>
    <p:sldId id="358" r:id="rId4"/>
    <p:sldId id="359" r:id="rId5"/>
    <p:sldId id="347" r:id="rId6"/>
    <p:sldId id="355" r:id="rId7"/>
    <p:sldId id="366" r:id="rId8"/>
    <p:sldId id="367" r:id="rId9"/>
    <p:sldId id="368" r:id="rId10"/>
    <p:sldId id="369" r:id="rId11"/>
    <p:sldId id="392" r:id="rId12"/>
    <p:sldId id="370" r:id="rId13"/>
    <p:sldId id="360" r:id="rId14"/>
    <p:sldId id="371" r:id="rId15"/>
    <p:sldId id="361" r:id="rId16"/>
    <p:sldId id="310" r:id="rId17"/>
    <p:sldId id="362" r:id="rId18"/>
    <p:sldId id="372" r:id="rId19"/>
    <p:sldId id="374" r:id="rId20"/>
    <p:sldId id="375" r:id="rId21"/>
    <p:sldId id="394" r:id="rId22"/>
    <p:sldId id="395" r:id="rId23"/>
    <p:sldId id="396" r:id="rId24"/>
    <p:sldId id="377" r:id="rId25"/>
    <p:sldId id="379" r:id="rId26"/>
    <p:sldId id="378" r:id="rId27"/>
    <p:sldId id="397" r:id="rId28"/>
    <p:sldId id="381" r:id="rId29"/>
    <p:sldId id="363" r:id="rId30"/>
    <p:sldId id="382" r:id="rId31"/>
    <p:sldId id="387" r:id="rId32"/>
    <p:sldId id="398" r:id="rId33"/>
    <p:sldId id="383" r:id="rId34"/>
    <p:sldId id="399" r:id="rId35"/>
    <p:sldId id="384" r:id="rId36"/>
    <p:sldId id="385" r:id="rId37"/>
    <p:sldId id="364" r:id="rId38"/>
    <p:sldId id="311" r:id="rId39"/>
    <p:sldId id="365" r:id="rId40"/>
    <p:sldId id="389" r:id="rId41"/>
    <p:sldId id="388" r:id="rId42"/>
    <p:sldId id="323" r:id="rId43"/>
    <p:sldId id="390" r:id="rId44"/>
    <p:sldId id="391" r:id="rId45"/>
    <p:sldId id="393" r:id="rId46"/>
    <p:sldId id="401" r:id="rId47"/>
    <p:sldId id="317" r:id="rId48"/>
    <p:sldId id="33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88" y="-21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D3193-6C63-4653-A117-06D3E50573FB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413935-246E-41D7-B0BF-6C7AF3034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8C9C815E-15D4-48E1-8EBE-7E07C11F17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247CFD5-A527-42E9-9A1D-7256EE24AE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953A2-1280-43A2-971F-52F369FC529E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904462-1962-43CF-B3A5-72AC0978C97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D6C93BA-F12A-47BA-9075-666D4186263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CA5DA5D-7E69-4BFD-88A9-3FBB40DC9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9504D-5FA5-4684-9F7B-086950A54AA7}"/>
              </a:ext>
            </a:extLst>
          </p:cNvPr>
          <p:cNvSpPr/>
          <p:nvPr userDrawn="1"/>
        </p:nvSpPr>
        <p:spPr>
          <a:xfrm>
            <a:off x="0" y="0"/>
            <a:ext cx="43218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5C7C0A-FA85-431D-B075-FE39CF9B00A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7030" y="414070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48B487E-554B-4761-A849-121182AF1C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7030" y="2548389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5D81BA-962D-4020-9DE9-4F4858BF7EE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97030" y="4682708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14F5EF-8E95-466A-A02E-7D423CA743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35992" y="0"/>
            <a:ext cx="7656008" cy="6871547"/>
          </a:xfrm>
          <a:custGeom>
            <a:avLst/>
            <a:gdLst>
              <a:gd name="connsiteX0" fmla="*/ 7099553 w 7656008"/>
              <a:gd name="connsiteY0" fmla="*/ 1 h 6871547"/>
              <a:gd name="connsiteX1" fmla="*/ 7656008 w 7656008"/>
              <a:gd name="connsiteY1" fmla="*/ 1 h 6871547"/>
              <a:gd name="connsiteX2" fmla="*/ 7656008 w 7656008"/>
              <a:gd name="connsiteY2" fmla="*/ 6858001 h 6871547"/>
              <a:gd name="connsiteX3" fmla="*/ 7090045 w 7656008"/>
              <a:gd name="connsiteY3" fmla="*/ 6858001 h 6871547"/>
              <a:gd name="connsiteX4" fmla="*/ 3665798 w 7656008"/>
              <a:gd name="connsiteY4" fmla="*/ 3433756 h 6871547"/>
              <a:gd name="connsiteX5" fmla="*/ 3440540 w 7656008"/>
              <a:gd name="connsiteY5" fmla="*/ 0 h 6871547"/>
              <a:gd name="connsiteX6" fmla="*/ 6881081 w 7656008"/>
              <a:gd name="connsiteY6" fmla="*/ 0 h 6871547"/>
              <a:gd name="connsiteX7" fmla="*/ 3440540 w 7656008"/>
              <a:gd name="connsiteY7" fmla="*/ 3440541 h 6871547"/>
              <a:gd name="connsiteX8" fmla="*/ 6871547 w 7656008"/>
              <a:gd name="connsiteY8" fmla="*/ 6871547 h 6871547"/>
              <a:gd name="connsiteX9" fmla="*/ 3431006 w 7656008"/>
              <a:gd name="connsiteY9" fmla="*/ 6871547 h 6871547"/>
              <a:gd name="connsiteX10" fmla="*/ 0 w 7656008"/>
              <a:gd name="connsiteY10" fmla="*/ 3440541 h 68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008" h="6871547">
                <a:moveTo>
                  <a:pt x="7099553" y="1"/>
                </a:moveTo>
                <a:lnTo>
                  <a:pt x="7656008" y="1"/>
                </a:lnTo>
                <a:lnTo>
                  <a:pt x="7656008" y="6858001"/>
                </a:lnTo>
                <a:lnTo>
                  <a:pt x="7090045" y="6858001"/>
                </a:lnTo>
                <a:lnTo>
                  <a:pt x="3665798" y="3433756"/>
                </a:lnTo>
                <a:close/>
                <a:moveTo>
                  <a:pt x="3440540" y="0"/>
                </a:moveTo>
                <a:lnTo>
                  <a:pt x="6881081" y="0"/>
                </a:lnTo>
                <a:lnTo>
                  <a:pt x="3440540" y="3440541"/>
                </a:lnTo>
                <a:lnTo>
                  <a:pt x="6871547" y="6871547"/>
                </a:lnTo>
                <a:lnTo>
                  <a:pt x="3431006" y="6871547"/>
                </a:lnTo>
                <a:lnTo>
                  <a:pt x="0" y="344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39FE96-948C-4D02-A318-34BF5C06D022}"/>
              </a:ext>
            </a:extLst>
          </p:cNvPr>
          <p:cNvGrpSpPr/>
          <p:nvPr userDrawn="1"/>
        </p:nvGrpSpPr>
        <p:grpSpPr>
          <a:xfrm>
            <a:off x="4196676" y="1650757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45E1A4-4B8A-402C-BA5E-F079FC93D1A9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234BFB0D-AE35-454E-9E26-3F75637E9029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9E2443-6E39-4B53-9287-404DB192E74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B2779CD-D9E4-4A8A-A3B9-973CEE302EE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D871E96-A648-4CC5-96FD-5D1E38E3CBB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:a16="http://schemas.microsoft.com/office/drawing/2014/main" id="{1110B8B5-BB0B-4491-A462-EC093E27A3D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93EA6D-475B-43F2-92C4-8034C0065E34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26F119-C04D-4ED1-872A-CD553E9A3C2C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AEB14E91-9ADD-41CC-B34E-545DCAE7CCC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C13E77-D04D-44A7-9660-15090CC34340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6F01269-0C7E-48BE-91AA-E4F322B3E96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EF61853-8635-404B-ADC5-A48E16C7C7B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:a16="http://schemas.microsoft.com/office/drawing/2014/main" id="{5D285D41-2BA6-41FE-B5EE-1641ABF8026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2CE450-A1D8-496E-86C1-76864115384F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D8D002-4E69-4E03-ABBB-D7BDCDC74044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:a16="http://schemas.microsoft.com/office/drawing/2014/main" id="{9D95B5E0-7E3E-4B81-9E33-1FB1F4C048E4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49C468-B9C8-4394-85B6-AA18557890BC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C6058DD-1ED3-4501-9CCC-CB6E96E23A01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6A4412E-B4A1-4BB0-81D5-13B7EB85361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:a16="http://schemas.microsoft.com/office/drawing/2014/main" id="{6D2B3A01-9BD1-4BE8-9984-E4BD5D56314C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1DE70D-3AEA-4A2B-85D1-ECA37A76F9B4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C5EF023-4738-48BA-9BA0-15432147C42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97629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D4DB218-75D4-4C3B-8DAD-881511FC281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8052B6F-A924-4153-BB7F-B5908337D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BE65526-7A64-4541-9EE3-A02D25575F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c.gov.tw/nstc/attachments/456470b9-05f0-4870-8bb8-03276db52e7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sts.nstc.gov.tw/STSWeb/Award/AwardMultiQuery.asp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sts.nstc.gov.tw/STSWeb/Award/AwardMultiQuery.asp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sts.nstc.gov.tw/STSWeb/Award/AwardMultiQuery.asp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sts.nstc.gov.tw/STSWeb/Award/AwardMultiQuery.asp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rm.lib.mcu.edu.tw/cgi-bin/er/browse.cg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rm.lib.mcu.edu.tw/cgi-bin/er/swlink.cg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dltd.ncl.edu.tw/cgi-bin/gs32/gsweb.cgi?o=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dltd.ncl.edu.tw/cgi-bin/gs32/gsweb.cgi?o=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jctaiwan.org/word/12212132019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cr.nccu.edu.tw/web/submission/submission_in.js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c.gov.tw/nstc/attachments/456470b9-05f0-4870-8bb8-03276db52e7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nstc.gov.tw/nstc/attachments/3abf7800-b22d-4ec1-b369-eba7b081153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nd.web.hsc.edu.tw/ezfiles/4/1004/img/240/natural1001031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lawdata.com.tw/tw/detail.aspx?no=24070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://lawdata.com.tw/tw/detail.aspx?no=240699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ath.sinica.edu.tw/mrpcwww/attachment/210910_wang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c.gov.tw/nstc/attachments/456470b9-05f0-4870-8bb8-03276db52e7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c.gov.tw/nstc/attachments/456470b9-05f0-4870-8bb8-03276db52e7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c.gov.tw/nstc/attachments/3abf7800-b22d-4ec1-b369-eba7b081153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D6BAE17-F101-4EB0-8865-CFDDD51E2DCF}"/>
              </a:ext>
            </a:extLst>
          </p:cNvPr>
          <p:cNvSpPr/>
          <p:nvPr/>
        </p:nvSpPr>
        <p:spPr>
          <a:xfrm flipH="1">
            <a:off x="-3" y="4109701"/>
            <a:ext cx="12192002" cy="2144516"/>
          </a:xfrm>
          <a:prstGeom prst="homePlat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4452728"/>
            <a:ext cx="12192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銘傳大學「高教深耕計畫」</a:t>
            </a:r>
            <a:br>
              <a:rPr lang="zh-TW" altLang="en-US" sz="4000" b="1" dirty="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b="1" dirty="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「國家科學及技術委員會」大專學生研究計畫宣導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170306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分享人：賴玉釵</a:t>
            </a:r>
            <a:r>
              <a:rPr lang="zh-TW" altLang="en-US" sz="320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（銘傳大學新聞學系教授）</a:t>
            </a:r>
            <a:endParaRPr lang="ko-KR" altLang="en-US" sz="3200" dirty="0">
              <a:solidFill>
                <a:schemeClr val="bg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4026569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壹、歡迎同學申請「國家科學及技術委員會大專學生研究計畫」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42611" y="1399576"/>
            <a:ext cx="793282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三、學術倫理規定</a:t>
            </a:r>
          </a:p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（四）建議及提醒</a:t>
            </a:r>
          </a:p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註明出處。</a:t>
            </a: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(1)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如果想彰顯瀏覽英文文獻，建議同學可向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圖書館借書、下載電子書或期刊檔案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(2)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標明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原始出處、二次轉引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：如果同學是看了王大毛（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）引用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Sun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）文獻，則需標註為：（王大毛，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Sun, 2020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需適度改寫。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若需大篇幅引用，需注意引用幅度，並且標列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頁碼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3. 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審查案例的老師有權限舉報。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曾有某生抄襲審查老師的文章，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遭評審向國科會檢舉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</a:p>
          <a:p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219406" y="2857630"/>
            <a:ext cx="474363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cs typeface="Arial" pitchFamily="34" charset="0"/>
              </a:rPr>
              <a:t>02</a:t>
            </a:r>
            <a:r>
              <a:rPr lang="zh-TW" altLang="en-US" sz="4800" b="1" dirty="0" smtClean="0">
                <a:solidFill>
                  <a:schemeClr val="bg1"/>
                </a:solidFill>
                <a:cs typeface="Arial" pitchFamily="34" charset="0"/>
              </a:rPr>
              <a:t>計畫評比標準</a:t>
            </a:r>
          </a:p>
          <a:p>
            <a:endParaRPr lang="zh-TW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4026569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貳、計畫評比標準</a:t>
            </a:r>
          </a:p>
        </p:txBody>
      </p:sp>
      <p:sp>
        <p:nvSpPr>
          <p:cNvPr id="3" name="矩形 2"/>
          <p:cNvSpPr/>
          <p:nvPr/>
        </p:nvSpPr>
        <p:spPr>
          <a:xfrm>
            <a:off x="4042611" y="1595021"/>
            <a:ext cx="793282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一、研究主題之重要性。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二、研究方法及步驟之可行性。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三、學生相關學科成績。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四、指導教授學術研究及指導能力等。</a:t>
            </a:r>
          </a:p>
          <a:p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（請參考「國家科學及技術委員會補助大專學生研究計畫作業要點」第九條，計畫要點於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2022.7.28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修正）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參考連結：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https://www.nstc.gov.tw/nstc/attachments/456470b9-05f0-4870-8bb8-03276db52e7a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219406" y="2857630"/>
            <a:ext cx="474363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cs typeface="Arial" pitchFamily="34" charset="0"/>
              </a:rPr>
              <a:t>03</a:t>
            </a:r>
            <a:r>
              <a:rPr lang="zh-TW" altLang="en-US" sz="4800" b="1" dirty="0" smtClean="0">
                <a:solidFill>
                  <a:schemeClr val="bg1"/>
                </a:solidFill>
                <a:cs typeface="Arial" pitchFamily="34" charset="0"/>
              </a:rPr>
              <a:t>計畫撰寫結構</a:t>
            </a:r>
          </a:p>
          <a:p>
            <a:endParaRPr lang="zh-TW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43783"/>
            <a:ext cx="11573197" cy="724247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參、計畫撰寫結構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DAB5EB-6F9C-4656-93E7-E7385C50F824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8CBC1E4F-E74D-4FD0-9259-D9024D5CB3A2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C0E27EA-20C4-465C-A2B3-44B3F2A8106A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4CE4D35-754C-47E4-B3F0-71F6002EB50F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9FDFA5B7-48F2-4899-A033-F34237BE3E82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4ED933FB-BD1D-4415-87E6-58F3E32FC5D6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DA39A96-6402-4FD2-ABF9-290DC0A2499E}"/>
              </a:ext>
            </a:extLst>
          </p:cNvPr>
          <p:cNvSpPr txBox="1"/>
          <p:nvPr/>
        </p:nvSpPr>
        <p:spPr>
          <a:xfrm>
            <a:off x="4740442" y="2135570"/>
            <a:ext cx="382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 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研究動機與問題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76EB6-5264-488F-BB90-1AB5754E78BE}"/>
              </a:ext>
            </a:extLst>
          </p:cNvPr>
          <p:cNvSpPr txBox="1"/>
          <p:nvPr/>
        </p:nvSpPr>
        <p:spPr>
          <a:xfrm>
            <a:off x="3856446" y="2868746"/>
            <a:ext cx="2981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 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文獻探索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06D1E4-7BC5-4F60-82BC-E65EB7527467}"/>
              </a:ext>
            </a:extLst>
          </p:cNvPr>
          <p:cNvSpPr txBox="1"/>
          <p:nvPr/>
        </p:nvSpPr>
        <p:spPr>
          <a:xfrm>
            <a:off x="2728836" y="3609943"/>
            <a:ext cx="2981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 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研究方法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519D0F-4548-4AAC-B9CA-5C4EB8F0CDF7}"/>
              </a:ext>
            </a:extLst>
          </p:cNvPr>
          <p:cNvSpPr txBox="1"/>
          <p:nvPr/>
        </p:nvSpPr>
        <p:spPr>
          <a:xfrm>
            <a:off x="1745603" y="4407287"/>
            <a:ext cx="2981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分析與討論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64A257-6FC2-4F66-AA28-D8D892B9D09B}"/>
              </a:ext>
            </a:extLst>
          </p:cNvPr>
          <p:cNvSpPr txBox="1"/>
          <p:nvPr/>
        </p:nvSpPr>
        <p:spPr>
          <a:xfrm>
            <a:off x="714245" y="5332966"/>
            <a:ext cx="2981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結論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43D7D8D5-B7DC-41D0-AB70-C8AE0D53D98B}"/>
              </a:ext>
            </a:extLst>
          </p:cNvPr>
          <p:cNvSpPr/>
          <p:nvPr/>
        </p:nvSpPr>
        <p:spPr>
          <a:xfrm>
            <a:off x="8412726" y="4475105"/>
            <a:ext cx="1663037" cy="1589824"/>
          </a:xfrm>
          <a:custGeom>
            <a:avLst/>
            <a:gdLst>
              <a:gd name="connsiteX0" fmla="*/ 1556657 w 1730828"/>
              <a:gd name="connsiteY0" fmla="*/ 152400 h 1654629"/>
              <a:gd name="connsiteX1" fmla="*/ 1730828 w 1730828"/>
              <a:gd name="connsiteY1" fmla="*/ 674915 h 1654629"/>
              <a:gd name="connsiteX2" fmla="*/ 685800 w 1730828"/>
              <a:gd name="connsiteY2" fmla="*/ 1654629 h 1654629"/>
              <a:gd name="connsiteX3" fmla="*/ 0 w 1730828"/>
              <a:gd name="connsiteY3" fmla="*/ 914400 h 1654629"/>
              <a:gd name="connsiteX4" fmla="*/ 1023257 w 1730828"/>
              <a:gd name="connsiteY4" fmla="*/ 0 h 1654629"/>
              <a:gd name="connsiteX5" fmla="*/ 1556657 w 1730828"/>
              <a:gd name="connsiteY5" fmla="*/ 15240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828" h="1654629">
                <a:moveTo>
                  <a:pt x="1556657" y="152400"/>
                </a:moveTo>
                <a:lnTo>
                  <a:pt x="1730828" y="674915"/>
                </a:lnTo>
                <a:lnTo>
                  <a:pt x="685800" y="1654629"/>
                </a:lnTo>
                <a:lnTo>
                  <a:pt x="0" y="914400"/>
                </a:lnTo>
                <a:lnTo>
                  <a:pt x="1023257" y="0"/>
                </a:lnTo>
                <a:lnTo>
                  <a:pt x="1556657" y="15240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C69589A0-7DA5-4272-90D5-F73045A29BD1}"/>
              </a:ext>
            </a:extLst>
          </p:cNvPr>
          <p:cNvSpPr/>
          <p:nvPr/>
        </p:nvSpPr>
        <p:spPr>
          <a:xfrm rot="5400000">
            <a:off x="9348516" y="4263959"/>
            <a:ext cx="975174" cy="9998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214CC067-8533-4234-8455-6039A02895BB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93494D40-9D21-47C2-845C-C77AB121C6DB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7">
            <a:extLst>
              <a:ext uri="{FF2B5EF4-FFF2-40B4-BE49-F238E27FC236}">
                <a16:creationId xmlns:a16="http://schemas.microsoft.com/office/drawing/2014/main" id="{2F26B85C-12E2-4CDC-ABE4-D9D867745517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3638E576-63E7-4687-A6EE-506234F0BBF2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5C113540-96AA-48C5-9CDF-47277F81F9F5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219406" y="2857630"/>
            <a:ext cx="474363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cs typeface="Arial" pitchFamily="34" charset="0"/>
              </a:rPr>
              <a:t>04</a:t>
            </a:r>
            <a:r>
              <a:rPr lang="zh-TW" altLang="en-US" sz="4800" b="1" dirty="0" smtClean="0">
                <a:solidFill>
                  <a:schemeClr val="bg1"/>
                </a:solidFill>
                <a:cs typeface="Arial" pitchFamily="34" charset="0"/>
              </a:rPr>
              <a:t>題目構思</a:t>
            </a:r>
            <a:endParaRPr lang="ko-KR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84492" y="1092450"/>
            <a:ext cx="793282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歡迎大家查看「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國家科學及技術委員會</a:t>
            </a:r>
            <a:r>
              <a:rPr lang="zh-TW" altLang="en-US" sz="3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大專學生研究計畫」核定題目（</a:t>
            </a:r>
            <a:r>
              <a:rPr lang="en-US" altLang="zh-TW" sz="3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101-111</a:t>
            </a:r>
            <a:r>
              <a:rPr lang="zh-TW" altLang="en-US" sz="3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學年），尋找來源：</a:t>
            </a:r>
          </a:p>
          <a:p>
            <a:r>
              <a:rPr lang="zh-TW" altLang="en-US" sz="3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一、國科會大專生研究計畫「核定通過」</a:t>
            </a:r>
          </a:p>
          <a:p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舉例：本校研究創作獎作品（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98-110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學年）</a:t>
            </a:r>
          </a:p>
          <a:p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3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舉例：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學年度核定通過之若干案例</a:t>
            </a:r>
          </a:p>
          <a:p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50" y="3837581"/>
            <a:ext cx="6114613" cy="302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70947" y="1595021"/>
            <a:ext cx="754781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二、國家科學及技術委員會「大專學生研究計畫」：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本校核定通過篇名：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參考連結：</a:t>
            </a: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https://wsts.nstc.gov.tw/STSWeb/Award/AwardMultiQuery.aspx</a:t>
            </a:r>
            <a:endParaRPr lang="en-US" altLang="zh-TW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5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959" y="3632196"/>
            <a:ext cx="7350101" cy="322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70947" y="1333209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三、範例：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學年度大專生研究計畫題目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★後疫情時代：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後疫情時代的長照機構與高齡老年的脆弱性探討：以新北市為例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pPr>
              <a:buNone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藝術學門術科授課在線上教學軟體中的分析與研究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——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以銘傳大學設計學院應用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Microsoft Teams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為例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pPr>
              <a:buNone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新冠肺炎疫情對查核品質及意見影響之探討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70947" y="1333209"/>
            <a:ext cx="777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三、範例：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學年度大專生研究計畫題目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★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VR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AI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創新敘事：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〈VR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探索袖珍屋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360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相機建模與體驗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pPr>
              <a:buNone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從兒童認知發展視角探討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AI 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智能玩具設計要素及未來教育性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★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Podcast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等網路廣播：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「聽」書潮：用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Podcast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閱讀村上春樹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以村上春樹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村上收音機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為例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4026569" y="339509"/>
            <a:ext cx="7870158" cy="724247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分享者簡介</a:t>
            </a:r>
            <a:endParaRPr lang="ko-KR" alt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5011" y="1298252"/>
            <a:ext cx="76440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現職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銘傳大學新聞學系教授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◆經歷：                                                                 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◎國科會（科技部）專題研究計畫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，主持人。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◎大專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生國科會（科技部）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研究計畫指導老師。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◎國科會（科技部）大專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學生研究計畫創作獎申請案，審查委員。    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◎中華傳播學會副秘書長。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期刊評審：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新聞學研究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TSSCI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中華傳播學刊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TSSCI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傳播研究與實踐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TSSCI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傳播與社會學刊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TSSCI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教育資料與圖書館學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TSSCI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臺灣東亞文明研究學刊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TSSCI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）等。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70947" y="1333209"/>
            <a:ext cx="77724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三、範例：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學年度大專生研究計畫題目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★影視消費：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看動漫去旅行：探討動漫引發的心理意象、目的地意象與旅遊意願之關係並兼論動漫涉入之調節效果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劇團的數位轉型：以使用滿足理論探討觀眾持續觀看線上演出的意願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台灣家庭中的女性角色意象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以電影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孤味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為例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閱聽人觀賞韓國</a:t>
            </a:r>
            <a:r>
              <a:rPr lang="en-US" altLang="zh-TW" sz="3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Webtoon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及改編電視劇的解讀與反思：以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女神降臨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為例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pPr>
              <a:buNone/>
            </a:pPr>
            <a:endParaRPr lang="en-US" altLang="zh-TW" sz="5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6987" y="1256427"/>
            <a:ext cx="77724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三、範例：</a:t>
            </a:r>
            <a:r>
              <a:rPr lang="en-US" altLang="zh-TW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學年度大專生研究計畫題目</a:t>
            </a:r>
            <a:endParaRPr lang="en-US" altLang="zh-TW" sz="3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★電玩手遊：</a:t>
            </a:r>
            <a:endParaRPr lang="en-US" altLang="zh-TW" sz="3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傳統電子遊戲從主機到手機平台的轉型設計探討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以「</a:t>
            </a:r>
            <a:r>
              <a:rPr lang="en-US" altLang="zh-TW" sz="3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Pokemon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系列」、「初音</a:t>
            </a:r>
            <a:r>
              <a:rPr lang="ja-JP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ミク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音樂節奏遊戲系列」與「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Fate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系列」為例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pPr>
              <a:buNone/>
            </a:pPr>
            <a:r>
              <a:rPr lang="zh-TW" altLang="en-US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★社群媒體：</a:t>
            </a:r>
            <a:endParaRPr lang="en-US" altLang="zh-TW" sz="3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社群媒體使用者合理隱私期待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     〈</a:t>
            </a:r>
            <a:r>
              <a:rPr lang="en-US" altLang="zh-TW" sz="3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Instagram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插畫家經營自媒體之視覺設計風格探討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pPr>
              <a:buNone/>
            </a:pP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〈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一起「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LINE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」憩頭－應用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LINE APP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於銀髮族旅遊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</a:p>
          <a:p>
            <a:pPr>
              <a:buNone/>
            </a:pPr>
            <a:endParaRPr lang="en-US" altLang="zh-TW" sz="5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9809" y="1106410"/>
            <a:ext cx="7772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四、國家科學及技術委員會大專生研究結案報告</a:t>
            </a:r>
          </a:p>
          <a:p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歡迎下載本校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110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學年度結案報告：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參考連結：</a:t>
            </a:r>
            <a:endParaRPr lang="zh-TW" altLang="en-US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https://wsts.nstc.gov.tw/STSWeb/Award/AwardMultiQuery.aspx</a:t>
            </a:r>
            <a:endParaRPr lang="en-US" altLang="zh-TW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5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229" y="3085227"/>
            <a:ext cx="6930063" cy="377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8585588" y="4879127"/>
            <a:ext cx="865539" cy="1978873"/>
          </a:xfrm>
          <a:prstGeom prst="ellipse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70947" y="1340189"/>
            <a:ext cx="7772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五、國家科學及技術委員會「大專學生研究創作獎」專區</a:t>
            </a:r>
          </a:p>
          <a:p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參考連結：</a:t>
            </a:r>
            <a:endParaRPr lang="zh-TW" altLang="en-US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https://wsts.nstc.gov.tw/STSWeb/Award/AwardMultiQuery.aspx</a:t>
            </a: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5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237" y="3284162"/>
            <a:ext cx="6770748" cy="3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70947" y="1595021"/>
            <a:ext cx="7772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六、國家科學及技術委員會「大專學生研究創作獎」範例：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90-110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學年度案例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研究創作獎之獲獎題目查詢：</a:t>
            </a:r>
          </a:p>
          <a:p>
            <a:pPr>
              <a:buNone/>
            </a:pP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https://wsts.nstc.gov.tw/STSWeb/Award/AwardMultiQuery.aspx</a:t>
            </a: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（選擇「</a:t>
            </a:r>
            <a:r>
              <a:rPr lang="zh-TW" altLang="en-US" sz="3200" b="1" dirty="0" smtClean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獲獎年度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」及「</a:t>
            </a:r>
            <a:r>
              <a:rPr lang="zh-TW" altLang="en-US" sz="3200" b="1" dirty="0" smtClean="0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申請機關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」）</a:t>
            </a:r>
          </a:p>
          <a:p>
            <a:pPr>
              <a:buNone/>
            </a:pPr>
            <a:endParaRPr lang="en-US" altLang="zh-TW" sz="5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6987" y="1357696"/>
            <a:ext cx="77724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六、國家科學及技術委員會「大專學生研究創作獎」範例：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90-110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學年度案例</a:t>
            </a:r>
          </a:p>
          <a:p>
            <a:pPr>
              <a:buNone/>
            </a:pPr>
            <a:endParaRPr lang="en-US" altLang="zh-TW" sz="5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644" y="2477954"/>
            <a:ext cx="8369356" cy="42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肆、題目構思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2926" y="1242095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七、小結：從生活細節構思題目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 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靈感來源：如對照新媒體發展。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 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問題意識清楚：建議「小題大作」。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 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研究創新：對現今學術貢獻。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4. 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補充資訊：請見投影片後方書目。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(1)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國科會召集人鍾蔚文教授之建議。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(2)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國科會召集人傅仰止教授之建議。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219406" y="2857630"/>
            <a:ext cx="474363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r>
              <a:rPr lang="zh-TW" altLang="en-US" sz="4800" b="1" dirty="0" smtClean="0">
                <a:solidFill>
                  <a:schemeClr val="bg1"/>
                </a:solidFill>
                <a:cs typeface="Arial" pitchFamily="34" charset="0"/>
              </a:rPr>
              <a:t>文獻蒐集</a:t>
            </a:r>
            <a:endParaRPr lang="ko-KR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伍、文獻蒐集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8966" y="1367738"/>
            <a:ext cx="777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一、找資料的秘訣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（一）文獻能對應研究問題</a:t>
            </a:r>
          </a:p>
          <a:p>
            <a:pPr>
              <a:buNone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文獻扣回研究問題（鍾蔚文，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2005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（二）具體說明目前文獻的討論範疇</a:t>
            </a:r>
          </a:p>
          <a:p>
            <a:pPr>
              <a:buNone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描繪知識地圖（鍾蔚文，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2005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（三）提出個人觀察新義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說明新角度，並加上個人對文獻的評論（鍾蔚文，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2005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伍、文獻蒐集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2926" y="1242095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二、推薦網站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 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本校圖書館「電子資源系統」：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(1)2022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月排名第一：「華藝線上圖書館」。參考連結：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http://erm.lib.mcu.edu.tw/cgi-bin/er/browse.cgi</a:t>
            </a:r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zh-TW" altLang="en-US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412" y="3279442"/>
            <a:ext cx="6219317" cy="35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5060611" y="5947090"/>
            <a:ext cx="2764140" cy="910910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210B3-F1B1-46C9-A41F-536C1985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BE5C2E8-24C8-4A4D-86A8-1650D10703F6}"/>
              </a:ext>
            </a:extLst>
          </p:cNvPr>
          <p:cNvSpPr/>
          <p:nvPr/>
        </p:nvSpPr>
        <p:spPr>
          <a:xfrm>
            <a:off x="0" y="684532"/>
            <a:ext cx="4139921" cy="1897894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338204" y="1144623"/>
            <a:ext cx="301049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cs typeface="Arial" pitchFamily="34" charset="0"/>
              </a:rPr>
              <a:t>分享大綱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61CFEA6-2769-41F9-AC8E-35E4F0132842}"/>
              </a:ext>
            </a:extLst>
          </p:cNvPr>
          <p:cNvSpPr/>
          <p:nvPr/>
        </p:nvSpPr>
        <p:spPr>
          <a:xfrm>
            <a:off x="5305393" y="590336"/>
            <a:ext cx="6392092" cy="576851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70A8003-0F2A-458E-A775-F0BD447C6FE9}"/>
              </a:ext>
            </a:extLst>
          </p:cNvPr>
          <p:cNvGrpSpPr/>
          <p:nvPr/>
        </p:nvGrpSpPr>
        <p:grpSpPr>
          <a:xfrm>
            <a:off x="5746037" y="983294"/>
            <a:ext cx="5636597" cy="3056851"/>
            <a:chOff x="5746037" y="1217980"/>
            <a:chExt cx="5636597" cy="28029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5A7A45-49E3-44AA-BD80-98F62415259C}"/>
                </a:ext>
              </a:extLst>
            </p:cNvPr>
            <p:cNvSpPr txBox="1"/>
            <p:nvPr/>
          </p:nvSpPr>
          <p:spPr>
            <a:xfrm>
              <a:off x="6818575" y="1264684"/>
              <a:ext cx="4507692" cy="76197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cs typeface="Arial" pitchFamily="34" charset="0"/>
                </a:rPr>
                <a:t>歡迎同學申請「國家科學及技術委員會」大專學生研究計畫</a:t>
              </a:r>
              <a:endParaRPr lang="zh-TW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5FB45C-6C14-41F0-8403-C547C079FB77}"/>
                </a:ext>
              </a:extLst>
            </p:cNvPr>
            <p:cNvSpPr txBox="1"/>
            <p:nvPr/>
          </p:nvSpPr>
          <p:spPr>
            <a:xfrm>
              <a:off x="5753209" y="1217980"/>
              <a:ext cx="95809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2A71EC-A3D8-41C5-8A27-619B897C390E}"/>
                </a:ext>
              </a:extLst>
            </p:cNvPr>
            <p:cNvSpPr txBox="1"/>
            <p:nvPr/>
          </p:nvSpPr>
          <p:spPr>
            <a:xfrm>
              <a:off x="6843627" y="2212148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cs typeface="Arial" pitchFamily="34" charset="0"/>
                </a:rPr>
                <a:t>計畫評比標準</a:t>
              </a:r>
              <a:endParaRPr lang="zh-TW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D73F42-C71E-431E-8EB7-AE62DE12CE25}"/>
                </a:ext>
              </a:extLst>
            </p:cNvPr>
            <p:cNvSpPr txBox="1"/>
            <p:nvPr/>
          </p:nvSpPr>
          <p:spPr>
            <a:xfrm>
              <a:off x="5751058" y="2149010"/>
              <a:ext cx="95809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85EEE4-F6C3-4AD3-96DF-87B24E9ABB7A}"/>
                </a:ext>
              </a:extLst>
            </p:cNvPr>
            <p:cNvSpPr txBox="1"/>
            <p:nvPr/>
          </p:nvSpPr>
          <p:spPr>
            <a:xfrm>
              <a:off x="6862416" y="2845401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cs typeface="Arial" pitchFamily="34" charset="0"/>
                </a:rPr>
                <a:t>計畫撰寫結構</a:t>
              </a:r>
              <a:endParaRPr lang="zh-TW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182600-7E71-446C-998D-C8B2CC81BD1D}"/>
                </a:ext>
              </a:extLst>
            </p:cNvPr>
            <p:cNvSpPr txBox="1"/>
            <p:nvPr/>
          </p:nvSpPr>
          <p:spPr>
            <a:xfrm>
              <a:off x="5746037" y="2786171"/>
              <a:ext cx="95809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5EC25C-F754-4369-901D-A503C718B578}"/>
                </a:ext>
              </a:extLst>
            </p:cNvPr>
            <p:cNvSpPr txBox="1"/>
            <p:nvPr/>
          </p:nvSpPr>
          <p:spPr>
            <a:xfrm>
              <a:off x="6874942" y="3500085"/>
              <a:ext cx="4507692" cy="461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cs typeface="Arial" pitchFamily="34" charset="0"/>
                </a:rPr>
                <a:t>題目構思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65C345-4A39-494D-971A-6C9F8E06DA1F}"/>
                </a:ext>
              </a:extLst>
            </p:cNvPr>
            <p:cNvSpPr txBox="1"/>
            <p:nvPr/>
          </p:nvSpPr>
          <p:spPr>
            <a:xfrm>
              <a:off x="5758563" y="3436153"/>
              <a:ext cx="95809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1">
            <a:extLst>
              <a:ext uri="{FF2B5EF4-FFF2-40B4-BE49-F238E27FC236}">
                <a16:creationId xmlns:a16="http://schemas.microsoft.com/office/drawing/2014/main" id="{B265C345-4A39-494D-971A-6C9F8E06DA1F}"/>
              </a:ext>
            </a:extLst>
          </p:cNvPr>
          <p:cNvSpPr txBox="1"/>
          <p:nvPr/>
        </p:nvSpPr>
        <p:spPr>
          <a:xfrm>
            <a:off x="5741861" y="4152651"/>
            <a:ext cx="95809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F5EC25C-F754-4369-901D-A503C718B578}"/>
              </a:ext>
            </a:extLst>
          </p:cNvPr>
          <p:cNvSpPr txBox="1"/>
          <p:nvPr/>
        </p:nvSpPr>
        <p:spPr>
          <a:xfrm>
            <a:off x="6914608" y="4211880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cs typeface="Arial" pitchFamily="34" charset="0"/>
              </a:rPr>
              <a:t>文獻蒐集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B265C345-4A39-494D-971A-6C9F8E06DA1F}"/>
              </a:ext>
            </a:extLst>
          </p:cNvPr>
          <p:cNvSpPr txBox="1"/>
          <p:nvPr/>
        </p:nvSpPr>
        <p:spPr>
          <a:xfrm>
            <a:off x="5750211" y="4755987"/>
            <a:ext cx="95809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0F5EC25C-F754-4369-901D-A503C718B578}"/>
              </a:ext>
            </a:extLst>
          </p:cNvPr>
          <p:cNvSpPr txBox="1"/>
          <p:nvPr/>
        </p:nvSpPr>
        <p:spPr>
          <a:xfrm>
            <a:off x="6929222" y="4827744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cs typeface="Arial" pitchFamily="34" charset="0"/>
              </a:rPr>
              <a:t>研究方法淺介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B265C345-4A39-494D-971A-6C9F8E06DA1F}"/>
              </a:ext>
            </a:extLst>
          </p:cNvPr>
          <p:cNvSpPr txBox="1"/>
          <p:nvPr/>
        </p:nvSpPr>
        <p:spPr>
          <a:xfrm>
            <a:off x="5771086" y="5384376"/>
            <a:ext cx="95809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07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0F5EC25C-F754-4369-901D-A503C718B578}"/>
              </a:ext>
            </a:extLst>
          </p:cNvPr>
          <p:cNvSpPr txBox="1"/>
          <p:nvPr/>
        </p:nvSpPr>
        <p:spPr>
          <a:xfrm>
            <a:off x="6882502" y="5480416"/>
            <a:ext cx="456847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cs typeface="Arial" pitchFamily="34" charset="0"/>
              </a:rPr>
              <a:t>補充：國科會法規與</a:t>
            </a:r>
            <a:r>
              <a:rPr lang="en-US" altLang="zh-TW" sz="2400" b="1" dirty="0" smtClean="0">
                <a:solidFill>
                  <a:schemeClr val="bg1"/>
                </a:solidFill>
                <a:cs typeface="Arial" pitchFamily="34" charset="0"/>
              </a:rPr>
              <a:t>TSSCI</a:t>
            </a:r>
            <a:r>
              <a:rPr lang="zh-TW" altLang="en-US" sz="2400" b="1" dirty="0" smtClean="0">
                <a:solidFill>
                  <a:schemeClr val="bg1"/>
                </a:solidFill>
                <a:cs typeface="Arial" pitchFamily="34" charset="0"/>
              </a:rPr>
              <a:t>格式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伍、文獻蒐集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2926" y="1242095"/>
            <a:ext cx="7772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二、推薦網站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歡迎多了解「論文比對系統」</a:t>
            </a:r>
            <a:r>
              <a:rPr lang="en-US" altLang="zh-TW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Turnitin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。參考連結：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http://erm.lib.mcu.edu.tw/cgi-bin/er/swlink.cgi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zh-TW" altLang="en-US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849" y="2750248"/>
            <a:ext cx="6547382" cy="410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伍、文獻蒐集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2926" y="1242095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二、推薦網站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 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臺灣碩博士論文知識加值系統（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國家圖書館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）：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歡迎同學用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email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註冊（免費）。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找尋論文名稱、關鍵詞、摘要。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(3)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部份電子全文可免費下載。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參考連結：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https://ndltd.ncl.edu.tw/cgi-bin/gs32/gsweb.cgi?o=d</a:t>
            </a: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伍、文獻蒐集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2926" y="1242095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二、推薦網站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 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臺灣碩博士論文知識加值系統（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國家圖書館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）：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參考連結：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https://ndltd.ncl.edu.tw/cgi-bin/gs32/gsweb.cgi?o=d</a:t>
            </a: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775" y="3301612"/>
            <a:ext cx="7147676" cy="35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5249075" y="6149515"/>
            <a:ext cx="1765978" cy="708485"/>
          </a:xfrm>
          <a:prstGeom prst="ellipse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伍、文獻蒐集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2926" y="1242095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二、推薦網站</a:t>
            </a: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 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學術期刊：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TSSCI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THCI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資料庫：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(1)TSSCI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THCI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名單（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2016-2022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年）： </a:t>
            </a: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http://www.hss.ntu.edu.tw/model.aspx?no=354</a:t>
            </a:r>
          </a:p>
          <a:p>
            <a:pPr>
              <a:buNone/>
            </a:pP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(2)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部份期刊為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Open Source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，歡迎免費下載全文。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(3)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同學們可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追蹤期刊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FB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，會有更新訊息推播，有時也有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Podcast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講解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86464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伍、文獻蒐集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78442" y="1250116"/>
            <a:ext cx="802907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二、推薦網站</a:t>
            </a: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 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TSSCI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期刊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傳播研究與實踐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為例：</a:t>
            </a:r>
          </a:p>
          <a:p>
            <a:pPr>
              <a:buNone/>
            </a:pP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FB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有短文與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Podcast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導讀：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參考連結：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https://zh-tw.facebook.com/people/%E5%82%B3%E6%92%AD%E7%A0%94%E7%A9%B6%E8%88%87%E5%AF%A6%E8%B8%90/100063477443859/ </a:t>
            </a:r>
          </a:p>
          <a:p>
            <a:pPr>
              <a:buNone/>
            </a:pPr>
            <a:endParaRPr lang="en-US" altLang="zh-TW" sz="1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sz="1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044" y="3543474"/>
            <a:ext cx="8485847" cy="33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219406" y="2857630"/>
            <a:ext cx="4743634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cs typeface="Arial" pitchFamily="34" charset="0"/>
              </a:rPr>
              <a:t>06</a:t>
            </a:r>
            <a:r>
              <a:rPr lang="zh-TW" altLang="en-US" sz="4800" b="1" dirty="0" smtClean="0">
                <a:solidFill>
                  <a:schemeClr val="bg1"/>
                </a:solidFill>
                <a:cs typeface="Arial" pitchFamily="34" charset="0"/>
              </a:rPr>
              <a:t>研究方法淺介</a:t>
            </a:r>
            <a:endParaRPr lang="ko-KR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841FCE-D6B9-43C3-B291-C77AFA6B7242}"/>
              </a:ext>
            </a:extLst>
          </p:cNvPr>
          <p:cNvSpPr txBox="1"/>
          <p:nvPr/>
        </p:nvSpPr>
        <p:spPr>
          <a:xfrm>
            <a:off x="7484995" y="1685726"/>
            <a:ext cx="4117287" cy="55914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★量化：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問卷調查法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實驗法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內容分析法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大數據分析（結合資料庫）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★質化：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深度訪談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參與觀察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焦點團體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endParaRPr lang="en-US" altLang="zh-TW" sz="1867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AA0E5-50A1-482B-861D-8A6EDE3B0BAA}"/>
              </a:ext>
            </a:extLst>
          </p:cNvPr>
          <p:cNvSpPr txBox="1"/>
          <p:nvPr/>
        </p:nvSpPr>
        <p:spPr>
          <a:xfrm>
            <a:off x="6283278" y="511012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陸、研究方法淺介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219406" y="2857630"/>
            <a:ext cx="4743634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cs typeface="Arial" pitchFamily="34" charset="0"/>
              </a:rPr>
              <a:t>07</a:t>
            </a:r>
            <a:r>
              <a:rPr lang="zh-TW" altLang="en-US" sz="4800" b="1" dirty="0" smtClean="0">
                <a:solidFill>
                  <a:schemeClr val="bg1"/>
                </a:solidFill>
                <a:cs typeface="Arial" pitchFamily="34" charset="0"/>
              </a:rPr>
              <a:t>補充資料：</a:t>
            </a:r>
            <a:endParaRPr lang="en-US" altLang="zh-TW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zh-TW" altLang="en-US" sz="4800" b="1" dirty="0" smtClean="0">
                <a:solidFill>
                  <a:schemeClr val="bg1"/>
                </a:solidFill>
                <a:cs typeface="Arial" pitchFamily="34" charset="0"/>
              </a:rPr>
              <a:t>國科會法規與</a:t>
            </a:r>
            <a:r>
              <a:rPr lang="en-US" altLang="zh-TW" sz="4800" b="1" dirty="0" smtClean="0">
                <a:solidFill>
                  <a:schemeClr val="bg1"/>
                </a:solidFill>
                <a:cs typeface="Arial" pitchFamily="34" charset="0"/>
              </a:rPr>
              <a:t>TSSCI</a:t>
            </a:r>
            <a:r>
              <a:rPr lang="zh-TW" altLang="en-US" sz="4800" b="1" dirty="0" smtClean="0">
                <a:solidFill>
                  <a:schemeClr val="bg1"/>
                </a:solidFill>
                <a:cs typeface="Arial" pitchFamily="34" charset="0"/>
              </a:rPr>
              <a:t>格式</a:t>
            </a:r>
            <a:endParaRPr lang="ko-KR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zh-TW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78443" y="604204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柒、補充資料：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國科會法規與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</a:rPr>
              <a:t>TSSCI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格式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5010" y="1803568"/>
            <a:ext cx="78285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TSSCI《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中華傳播學刊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格式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2019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月修訂） 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參考連結：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http://cjctaiwan.org/word/12212132019.pdf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663" y="3215480"/>
            <a:ext cx="6777728" cy="36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78443" y="604204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柒、補充資料：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國科會法規與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</a:rPr>
              <a:t>TSSCI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格式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5010" y="1803568"/>
            <a:ext cx="78285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TSSCI《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新聞學研究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論文體例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2019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月修訂）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參考連結：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https://mcr.nccu.edu.tw/web/submission/submission_in.jsp</a:t>
            </a: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189" y="3758231"/>
            <a:ext cx="6470725" cy="309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86AF38-A1B4-4568-9668-3015D44F843E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7D8D70F-9BD6-47BC-B1D7-FB4FA94199ED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247327" y="2487683"/>
            <a:ext cx="474363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cs typeface="Arial" pitchFamily="34" charset="0"/>
              </a:rPr>
              <a:t>01</a:t>
            </a:r>
            <a:r>
              <a:rPr lang="zh-TW" altLang="en-US" sz="4800" b="1" dirty="0" smtClean="0">
                <a:solidFill>
                  <a:schemeClr val="bg1"/>
                </a:solidFill>
                <a:cs typeface="Arial" pitchFamily="34" charset="0"/>
              </a:rPr>
              <a:t>鼓勵同學申請「國家科學及技術委員會」大專學生研究計畫</a:t>
            </a:r>
            <a:endParaRPr lang="zh-TW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DDE5E6-3EC7-4860-A76F-AE4E1BEB53DB}"/>
              </a:ext>
            </a:extLst>
          </p:cNvPr>
          <p:cNvSpPr txBox="1"/>
          <p:nvPr/>
        </p:nvSpPr>
        <p:spPr>
          <a:xfrm>
            <a:off x="6866021" y="882921"/>
            <a:ext cx="398646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4400" b="1" dirty="0" smtClean="0">
                <a:solidFill>
                  <a:srgbClr val="FFC000"/>
                </a:solidFill>
              </a:rPr>
              <a:t>國科會法規及寫作建議</a:t>
            </a:r>
            <a:endParaRPr lang="en-US" altLang="ko-KR" sz="44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78443" y="604204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柒、補充資料：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國科會法規與寫作建議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5010" y="1803568"/>
            <a:ext cx="78285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一、國科會網頁「國家科學及技術委員會補助大專學生研究計畫作業要點」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（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2022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日修正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 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https://www.nstc.gov.tw/nstc/attachments/456470b9-05f0-4870-8bb8-03276db52e7a</a:t>
            </a:r>
            <a:r>
              <a:rPr lang="en-US" altLang="zh-TW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en-US" altLang="zh-TW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二、國家科學及技術委員會學術倫理案件處理及審議要點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2022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日修正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）：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https://www.nstc.gov.tw/nstc/attachments/3abf7800-b22d-4ec1-b369-eba7b081153e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en-US" altLang="zh-TW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78443" y="604204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柒、補充資料：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國科會法規與寫作建議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08970" y="1684905"/>
            <a:ext cx="78285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三、傅仰止（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2011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國科會專題研究計畫申請經驗分享：計畫撰寫與實務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。取自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http://rnd.web.hsc.edu.tw/ezfiles/4/1004/img/240/natural1001031.pdf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78443" y="604204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柒、補充資料：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國科會法規與寫作建議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08970" y="1684905"/>
            <a:ext cx="78285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四、鍾蔚文（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2005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國科會社會學門評審意見之整理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臺灣社會學會通訊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56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37-52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http://lawdata.com.tw/tw/detail.aspx?no=240700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五、紀憲珍（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2005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社會學門（含傳播學）專題研究計畫申請參考事項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臺灣社會學會通訊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56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31-36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　</a:t>
            </a:r>
          </a:p>
          <a:p>
            <a:pPr>
              <a:buNone/>
            </a:pP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http://lawdata.com.tw/tw/detail.aspx?no=240699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78443" y="604204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柒、補充資料：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國科會法規與寫作建議</a:t>
            </a:r>
            <a:endParaRPr lang="ko-KR" alt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29910" y="1747726"/>
            <a:ext cx="78285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六、王婉倫（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2021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研究計畫撰寫之個人經驗分享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。科技部自然司各學門領域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2021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年新進人員聯席研討會。取自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https://web.math.sinica.edu.tw/mrpcwww/attachment/210910_wang.pdf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（科技部自然司「統計學門」）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ACD5D7-C160-48FE-8DA8-2F01B8B1E449}"/>
              </a:ext>
            </a:extLst>
          </p:cNvPr>
          <p:cNvSpPr/>
          <p:nvPr/>
        </p:nvSpPr>
        <p:spPr>
          <a:xfrm>
            <a:off x="6962774" y="0"/>
            <a:ext cx="5229226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60631-59D4-470D-A686-4FDE466F9E47}"/>
              </a:ext>
            </a:extLst>
          </p:cNvPr>
          <p:cNvSpPr txBox="1"/>
          <p:nvPr/>
        </p:nvSpPr>
        <p:spPr>
          <a:xfrm>
            <a:off x="8610600" y="2453707"/>
            <a:ext cx="30715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cs typeface="Arial" pitchFamily="34" charset="0"/>
              </a:rPr>
              <a:t>歡迎同學發問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2C273-108E-4B50-9F81-56E8AB5EFB99}"/>
              </a:ext>
            </a:extLst>
          </p:cNvPr>
          <p:cNvSpPr txBox="1"/>
          <p:nvPr/>
        </p:nvSpPr>
        <p:spPr>
          <a:xfrm>
            <a:off x="7753349" y="691244"/>
            <a:ext cx="390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Q &amp; A</a:t>
            </a:r>
            <a:r>
              <a:rPr lang="zh-TW" altLang="en-US" sz="4800" b="1" dirty="0" smtClean="0">
                <a:solidFill>
                  <a:schemeClr val="bg1"/>
                </a:solidFill>
                <a:cs typeface="Arial" pitchFamily="34" charset="0"/>
              </a:rPr>
              <a:t>時間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E367C-5C14-44D4-92C3-9AAD5155F839}"/>
              </a:ext>
            </a:extLst>
          </p:cNvPr>
          <p:cNvSpPr txBox="1"/>
          <p:nvPr/>
        </p:nvSpPr>
        <p:spPr>
          <a:xfrm>
            <a:off x="8618621" y="3856581"/>
            <a:ext cx="3380874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cs typeface="Arial" pitchFamily="34" charset="0"/>
              </a:rPr>
              <a:t>玉釵老師</a:t>
            </a:r>
            <a:r>
              <a:rPr lang="en-US" altLang="zh-TW" sz="3200" dirty="0" smtClean="0">
                <a:solidFill>
                  <a:schemeClr val="bg1"/>
                </a:solidFill>
                <a:cs typeface="Arial" pitchFamily="34" charset="0"/>
              </a:rPr>
              <a:t>email</a:t>
            </a:r>
            <a:r>
              <a:rPr lang="zh-TW" altLang="en-US" sz="3200" dirty="0" smtClean="0">
                <a:solidFill>
                  <a:schemeClr val="bg1"/>
                </a:solidFill>
                <a:cs typeface="Arial" pitchFamily="34" charset="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raven.claw@msa.hinet.net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E81CF-01EC-410E-B34A-BA633BF248EC}"/>
              </a:ext>
            </a:extLst>
          </p:cNvPr>
          <p:cNvSpPr txBox="1"/>
          <p:nvPr/>
        </p:nvSpPr>
        <p:spPr>
          <a:xfrm>
            <a:off x="8510337" y="5323624"/>
            <a:ext cx="348915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cs typeface="Arial" pitchFamily="34" charset="0"/>
              </a:rPr>
              <a:t>祝福大家申請順心</a:t>
            </a:r>
            <a:r>
              <a:rPr lang="en-US" altLang="zh-TW" sz="32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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Isosceles Triangle 51">
            <a:extLst>
              <a:ext uri="{FF2B5EF4-FFF2-40B4-BE49-F238E27FC236}">
                <a16:creationId xmlns:a16="http://schemas.microsoft.com/office/drawing/2014/main" id="{4D48DF11-B940-46A3-9004-23D021B9BA52}"/>
              </a:ext>
            </a:extLst>
          </p:cNvPr>
          <p:cNvSpPr/>
          <p:nvPr/>
        </p:nvSpPr>
        <p:spPr>
          <a:xfrm>
            <a:off x="7768862" y="4206555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E6831B6-0B66-409E-8D94-69D1A5A3DFDC}"/>
              </a:ext>
            </a:extLst>
          </p:cNvPr>
          <p:cNvSpPr/>
          <p:nvPr/>
        </p:nvSpPr>
        <p:spPr>
          <a:xfrm>
            <a:off x="7807167" y="2582826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18C7A42F-FB86-430F-AC7B-80B503862CE0}"/>
              </a:ext>
            </a:extLst>
          </p:cNvPr>
          <p:cNvSpPr/>
          <p:nvPr/>
        </p:nvSpPr>
        <p:spPr>
          <a:xfrm flipH="1">
            <a:off x="7760671" y="5535727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FEC2E5-5C85-41AC-B13C-2B8FA9B1C426}"/>
              </a:ext>
            </a:extLst>
          </p:cNvPr>
          <p:cNvSpPr txBox="1"/>
          <p:nvPr/>
        </p:nvSpPr>
        <p:spPr>
          <a:xfrm>
            <a:off x="3528216" y="1868705"/>
            <a:ext cx="5319004" cy="147732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謝謝聆聽，</a:t>
            </a:r>
            <a:endParaRPr lang="en-US" altLang="zh-TW" sz="4800" b="1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algn="ctr"/>
            <a:r>
              <a:rPr lang="zh-TW" altLang="en-US" sz="48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請多指教</a:t>
            </a:r>
            <a:r>
              <a:rPr lang="en-US" altLang="zh-TW" sz="48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Wingdings" pitchFamily="2" charset="2"/>
              </a:rPr>
              <a:t></a:t>
            </a:r>
            <a:endParaRPr lang="ko-KR" altLang="en-US" sz="4800" b="1" dirty="0">
              <a:solidFill>
                <a:srgbClr val="FFC000"/>
              </a:solidFill>
              <a:latin typeface="標楷體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4018548" y="475867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壹、歡迎同學申請「國家科學及技術委員會大專學生研究計畫」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2505" y="1548062"/>
            <a:ext cx="793282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一、提案若核定通過，可獲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研究獎助金</a:t>
            </a:r>
          </a:p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每月獲獎勵金新臺幣六千元。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八個月計共新臺幣四萬八千元。</a:t>
            </a:r>
          </a:p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二、準時繳交成果報告及參與「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研究創作獎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</a:p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同學如果準時繳交成果報告，可參與「研究創作獎」評選。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評選標準：表現優良且有創意。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3.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同學如果獲得「研究創作獎」，另有獎金新臺幣二萬元、獎狀一張。              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（計畫要點於</a:t>
            </a:r>
            <a:r>
              <a:rPr lang="en-US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2022.7.28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修正）</a:t>
            </a: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參考連結：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https://www.nstc.gov.tw/nstc/attachments/456470b9-05f0-4870-8bb8-03276db52e7a</a:t>
            </a:r>
            <a:r>
              <a:rPr lang="en-US" altLang="zh-TW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4026569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壹、歡迎同學申請「國家科學及技術委員會大專學生研究計畫」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42611" y="1595021"/>
            <a:ext cx="793282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三、請同學留意最新版「學術倫理」說明</a:t>
            </a:r>
          </a:p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（一）相關規定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「國家科學及技術委員會補助大專學生研究計畫作業要點」第十六條第三項：「研究計畫之構想、執行或成果呈現階段涉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有違反學術倫理情</a:t>
            </a:r>
          </a:p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事者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，依本會學術倫理案件處理及審議要點規定處理。」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（計畫要點於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2022.7.28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修正）</a:t>
            </a:r>
          </a:p>
          <a:p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參考連結：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https://www.nstc.gov.tw/nstc/attachments/456470b9-05f0-4870-8bb8-03276db52e7a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4026569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壹、歡迎同學申請「國家科學及技術委員會大專學生研究計畫」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42611" y="1595021"/>
            <a:ext cx="793282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三、學術倫理規定</a:t>
            </a:r>
          </a:p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（二）違反學術倫理的行為類型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造假。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 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變造。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 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抄襲。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自我抄襲。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代寫。    </a:t>
            </a: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（請參考「國家科學及技術委員會學術倫理案件處理及審議要點」第三條，計畫要點於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2022.8.1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修正）</a:t>
            </a:r>
          </a:p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參考連結：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https://www.nstc.gov.tw/nstc/attachments/3abf7800-b22d-4ec1-b369-eba7b081153e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4026569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壹、歡迎同學申請「國家科學及技術委員會大專學生研究計畫」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35631" y="1462398"/>
            <a:ext cx="793282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三、學術倫理規定</a:t>
            </a:r>
          </a:p>
          <a:p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（三）案例探討：以下的案例，犯了哪些錯誤？</a:t>
            </a:r>
          </a:p>
          <a:p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同學匯整英文教科書，並作為報告投影片。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同學因同組之便，取得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同學整理的投影片，並「直接拷貝」、「編輯」後公開宣讀。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同學表示，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反正</a:t>
            </a:r>
            <a:r>
              <a:rPr lang="en-US" altLang="zh-TW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同學也是用別人教科書，所以我也可以直接用他的啊！</a:t>
            </a:r>
            <a:r>
              <a:rPr lang="en-US" altLang="zh-TW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如果沒事，為什麼我會有事？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4026569" y="467846"/>
            <a:ext cx="7870158" cy="724247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壹、歡迎同學申請「國家科學及技術委員會大專學生研究計畫」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35631" y="1462398"/>
            <a:ext cx="793282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三、學術倫理規定</a:t>
            </a:r>
          </a:p>
          <a:p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（三）案例探討：</a:t>
            </a:r>
          </a:p>
          <a:p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轉知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中華民國司法官、執業律師見解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同學認知有誤。</a:t>
            </a:r>
            <a:r>
              <a:rPr lang="en-US" altLang="zh-TW" sz="3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32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的行為爭議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1. 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學術倫理「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抄襲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」。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2. 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投影片若經適度改寫，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若經司法官認定屬著作物，即受著作權的保護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3. 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著作權裡關於「註明出處」規定，宣誓對著作物尊重。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若未註明出處，每一處可罰上萬元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4. 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著作權的訴訟，走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刑事程序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endParaRPr lang="zh-TW" alt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0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3E5F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2410</Words>
  <Application>Microsoft Office PowerPoint</Application>
  <PresentationFormat>寬螢幕</PresentationFormat>
  <Paragraphs>287</Paragraphs>
  <Slides>46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46</vt:i4>
      </vt:variant>
    </vt:vector>
  </HeadingPairs>
  <TitlesOfParts>
    <vt:vector size="56" baseType="lpstr">
      <vt:lpstr>Arial Unicode MS</vt:lpstr>
      <vt:lpstr>Malgun Gothic</vt:lpstr>
      <vt:lpstr>標楷體</vt:lpstr>
      <vt:lpstr>Arial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MCU</cp:lastModifiedBy>
  <cp:revision>148</cp:revision>
  <dcterms:created xsi:type="dcterms:W3CDTF">2020-01-20T05:08:25Z</dcterms:created>
  <dcterms:modified xsi:type="dcterms:W3CDTF">2022-11-11T07:19:10Z</dcterms:modified>
</cp:coreProperties>
</file>